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6"/>
  </p:notesMasterIdLst>
  <p:handoutMasterIdLst>
    <p:handoutMasterId r:id="rId37"/>
  </p:handoutMasterIdLst>
  <p:sldIdLst>
    <p:sldId id="300" r:id="rId2"/>
    <p:sldId id="301" r:id="rId3"/>
    <p:sldId id="304" r:id="rId4"/>
    <p:sldId id="307" r:id="rId5"/>
    <p:sldId id="306" r:id="rId6"/>
    <p:sldId id="308" r:id="rId7"/>
    <p:sldId id="309" r:id="rId8"/>
    <p:sldId id="310" r:id="rId9"/>
    <p:sldId id="311" r:id="rId10"/>
    <p:sldId id="312" r:id="rId11"/>
    <p:sldId id="313" r:id="rId12"/>
    <p:sldId id="314" r:id="rId13"/>
    <p:sldId id="315" r:id="rId14"/>
    <p:sldId id="316" r:id="rId15"/>
    <p:sldId id="317" r:id="rId16"/>
    <p:sldId id="319" r:id="rId17"/>
    <p:sldId id="320" r:id="rId18"/>
    <p:sldId id="321" r:id="rId19"/>
    <p:sldId id="322" r:id="rId20"/>
    <p:sldId id="323" r:id="rId21"/>
    <p:sldId id="324" r:id="rId22"/>
    <p:sldId id="326" r:id="rId23"/>
    <p:sldId id="327" r:id="rId24"/>
    <p:sldId id="328" r:id="rId25"/>
    <p:sldId id="332" r:id="rId26"/>
    <p:sldId id="329" r:id="rId27"/>
    <p:sldId id="330" r:id="rId28"/>
    <p:sldId id="331" r:id="rId29"/>
    <p:sldId id="335" r:id="rId30"/>
    <p:sldId id="333" r:id="rId31"/>
    <p:sldId id="334" r:id="rId32"/>
    <p:sldId id="305" r:id="rId33"/>
    <p:sldId id="303" r:id="rId34"/>
    <p:sldId id="336" r:id="rId35"/>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20024"/>
    <a:srgbClr val="7D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559" autoAdjust="0"/>
    <p:restoredTop sz="91736" autoAdjust="0"/>
  </p:normalViewPr>
  <p:slideViewPr>
    <p:cSldViewPr snapToGrid="0" snapToObjects="1">
      <p:cViewPr varScale="1">
        <p:scale>
          <a:sx n="108" d="100"/>
          <a:sy n="108" d="100"/>
        </p:scale>
        <p:origin x="-984"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5/14/2016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5/14/2016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4763" y="-4763"/>
            <a:ext cx="9153526" cy="6867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 xmlns:p14="http://schemas.microsoft.com/office/powerpoint/2010/main"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 xmlns:p14="http://schemas.microsoft.com/office/powerpoint/2010/main"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53525" cy="686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 xmlns:p14="http://schemas.microsoft.com/office/powerpoint/2010/main"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 xmlns:a14="http://schemas.microsoft.com/office/drawing/2010/main" val="0"/>
                </a:ext>
              </a:extLst>
            </a:blip>
            <a:srcRect/>
            <a:stretch>
              <a:fillRect/>
            </a:stretch>
          </p:blipFill>
          <p:spPr bwMode="auto">
            <a:xfrm>
              <a:off x="4350597" y="6573313"/>
              <a:ext cx="40767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1908215"/>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endParaRPr lang="en-US" u="sng" dirty="0" smtClean="0"/>
          </a:p>
          <a:p>
            <a:endParaRPr lang="en-US" sz="1600" dirty="0" smtClean="0"/>
          </a:p>
          <a:p>
            <a:pPr>
              <a:buFont typeface="Arial" pitchFamily="34" charset="0"/>
              <a:buChar char="•"/>
            </a:pPr>
            <a:r>
              <a:rPr lang="en-US" sz="1400" dirty="0" smtClean="0"/>
              <a:t> Requires at least 3 </a:t>
            </a:r>
            <a:r>
              <a:rPr lang="en-US" sz="1400" dirty="0" smtClean="0"/>
              <a:t>neighbors</a:t>
            </a:r>
            <a:r>
              <a:rPr lang="tr-TR" sz="1400" dirty="0" smtClean="0"/>
              <a:t>.</a:t>
            </a:r>
            <a:endParaRPr lang="en-US" sz="1400" dirty="0" smtClean="0"/>
          </a:p>
          <a:p>
            <a:pPr>
              <a:buFont typeface="Arial" pitchFamily="34" charset="0"/>
              <a:buChar char="•"/>
            </a:pPr>
            <a:endParaRPr lang="en-US" sz="1400" dirty="0" smtClean="0"/>
          </a:p>
          <a:p>
            <a:pPr>
              <a:buFont typeface="Arial" pitchFamily="34" charset="0"/>
              <a:buChar char="•"/>
            </a:pPr>
            <a:r>
              <a:rPr lang="tr-TR" sz="1400" dirty="0" smtClean="0"/>
              <a:t> </a:t>
            </a:r>
            <a:r>
              <a:rPr lang="tr-TR" sz="1400" dirty="0" smtClean="0"/>
              <a:t>Calculates the position of P(x,y,z) with the help of positions of the neighbors. </a:t>
            </a:r>
            <a:endParaRPr lang="en-US" sz="1400" dirty="0" smtClean="0"/>
          </a:p>
          <a:p>
            <a:r>
              <a:rPr lang="en-US" sz="1400" dirty="0" smtClean="0"/>
              <a:t> </a:t>
            </a:r>
            <a:endParaRPr lang="tr-TR" sz="1400" dirty="0" smtClean="0"/>
          </a:p>
          <a:p>
            <a:endParaRPr lang="en-US" sz="1400" dirty="0" smtClean="0"/>
          </a:p>
          <a:p>
            <a:r>
              <a:rPr lang="en-US" sz="1400" dirty="0" smtClean="0"/>
              <a:t>  </a:t>
            </a:r>
            <a:endParaRPr lang="tr-TR" dirty="0"/>
          </a:p>
        </p:txBody>
      </p:sp>
      <p:grpSp>
        <p:nvGrpSpPr>
          <p:cNvPr id="6" name="Group 5"/>
          <p:cNvGrpSpPr/>
          <p:nvPr/>
        </p:nvGrpSpPr>
        <p:grpSpPr>
          <a:xfrm>
            <a:off x="2068512" y="355123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t>Agent </a:t>
              </a:r>
              <a:r>
                <a:rPr lang="en-US" sz="1100" dirty="0" err="1" smtClean="0"/>
                <a:t>i</a:t>
              </a:r>
              <a:endParaRPr lang="tr-TR" sz="1100" dirty="0"/>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133280" y="3939857"/>
              <a:ext cx="689612" cy="215444"/>
            </a:xfrm>
            <a:prstGeom prst="rect">
              <a:avLst/>
            </a:prstGeom>
            <a:noFill/>
          </p:spPr>
          <p:txBody>
            <a:bodyPr wrap="none" rtlCol="0">
              <a:spAutoFit/>
            </a:bodyPr>
            <a:lstStyle/>
            <a:p>
              <a:r>
                <a:rPr lang="en-US" sz="800" dirty="0" smtClean="0"/>
                <a:t>Neighbor 1</a:t>
              </a:r>
              <a:endParaRPr lang="tr-TR" sz="800" dirty="0"/>
            </a:p>
          </p:txBody>
        </p:sp>
        <p:sp>
          <p:nvSpPr>
            <p:cNvPr id="25" name="TextBox 24"/>
            <p:cNvSpPr txBox="1"/>
            <p:nvPr/>
          </p:nvSpPr>
          <p:spPr>
            <a:xfrm>
              <a:off x="5878512" y="4107497"/>
              <a:ext cx="689612" cy="215444"/>
            </a:xfrm>
            <a:prstGeom prst="rect">
              <a:avLst/>
            </a:prstGeom>
            <a:noFill/>
          </p:spPr>
          <p:txBody>
            <a:bodyPr wrap="none" rtlCol="0">
              <a:spAutoFit/>
            </a:bodyPr>
            <a:lstStyle/>
            <a:p>
              <a:r>
                <a:rPr lang="en-US" sz="800" dirty="0" smtClean="0"/>
                <a:t>Neighbor 2</a:t>
              </a:r>
              <a:endParaRPr lang="tr-TR" sz="800" dirty="0"/>
            </a:p>
          </p:txBody>
        </p:sp>
        <p:sp>
          <p:nvSpPr>
            <p:cNvPr id="26" name="TextBox 25"/>
            <p:cNvSpPr txBox="1"/>
            <p:nvPr/>
          </p:nvSpPr>
          <p:spPr>
            <a:xfrm>
              <a:off x="2358072" y="5265737"/>
              <a:ext cx="689612" cy="215444"/>
            </a:xfrm>
            <a:prstGeom prst="rect">
              <a:avLst/>
            </a:prstGeom>
            <a:noFill/>
          </p:spPr>
          <p:txBody>
            <a:bodyPr wrap="none" rtlCol="0">
              <a:spAutoFit/>
            </a:bodyPr>
            <a:lstStyle/>
            <a:p>
              <a:r>
                <a:rPr lang="en-US" sz="800" dirty="0" smtClean="0"/>
                <a:t>Neighbor 3</a:t>
              </a:r>
              <a:endParaRPr lang="tr-TR" sz="800" dirty="0"/>
            </a:p>
          </p:txBody>
        </p:sp>
        <p:sp>
          <p:nvSpPr>
            <p:cNvPr id="27" name="TextBox 26"/>
            <p:cNvSpPr txBox="1"/>
            <p:nvPr/>
          </p:nvSpPr>
          <p:spPr>
            <a:xfrm>
              <a:off x="4636452" y="5806757"/>
              <a:ext cx="689612" cy="215444"/>
            </a:xfrm>
            <a:prstGeom prst="rect">
              <a:avLst/>
            </a:prstGeom>
            <a:noFill/>
          </p:spPr>
          <p:txBody>
            <a:bodyPr wrap="none" rtlCol="0">
              <a:spAutoFit/>
            </a:bodyPr>
            <a:lstStyle/>
            <a:p>
              <a:r>
                <a:rPr lang="en-US" sz="800" dirty="0" smtClean="0"/>
                <a:t>Neighbor n</a:t>
              </a:r>
              <a:endParaRPr lang="tr-TR" sz="800" dirty="0"/>
            </a:p>
          </p:txBody>
        </p: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a:t>
            </a:r>
            <a:r>
              <a:rPr lang="tr-TR" sz="1600" dirty="0" smtClean="0"/>
              <a:t>neighbors </a:t>
            </a:r>
            <a:r>
              <a:rPr lang="en-US" sz="1600" dirty="0" smtClean="0"/>
              <a:t>can </a:t>
            </a:r>
            <a:r>
              <a:rPr lang="en-US" sz="1600" dirty="0" smtClean="0"/>
              <a:t>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1033" name="Equation" r:id="rId3" imgW="469900" imgH="228600" progId="Equation.3">
              <p:embed/>
            </p:oleObj>
          </a:graphicData>
        </a:graphic>
      </p:graphicFrame>
      <p:grpSp>
        <p:nvGrpSpPr>
          <p:cNvPr id="7"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446550"/>
          </a:xfrm>
          <a:prstGeom prst="rect">
            <a:avLst/>
          </a:prstGeom>
          <a:noFill/>
        </p:spPr>
        <p:txBody>
          <a:bodyPr wrap="square" rtlCol="0">
            <a:spAutoFit/>
          </a:bodyPr>
          <a:lstStyle/>
          <a:p>
            <a:r>
              <a:rPr lang="en-US" sz="1600" u="sng" dirty="0" smtClean="0"/>
              <a:t>Lost agent handling rules</a:t>
            </a:r>
            <a:r>
              <a:rPr lang="tr-TR" sz="1600" u="sng" dirty="0" smtClean="0"/>
              <a:t>;</a:t>
            </a:r>
            <a:endParaRPr lang="en-US" sz="1600" u="sng" dirty="0" smtClean="0"/>
          </a:p>
          <a:p>
            <a:endParaRPr lang="en-US" sz="1600" dirty="0" smtClean="0"/>
          </a:p>
          <a:p>
            <a:pPr>
              <a:buFont typeface="Arial" pitchFamily="34" charset="0"/>
              <a:buChar char="•"/>
            </a:pPr>
            <a:r>
              <a:rPr lang="en-US" sz="1400" dirty="0" smtClean="0"/>
              <a:t>An agent is called ‘lost’ when it doesn’t have minimum 3 neighbors</a:t>
            </a:r>
          </a:p>
          <a:p>
            <a:pPr>
              <a:buFont typeface="Arial" pitchFamily="34" charset="0"/>
              <a:buChar char="•"/>
            </a:pPr>
            <a:r>
              <a:rPr lang="en-US" sz="1400" dirty="0" smtClean="0"/>
              <a:t>If an agent is lost it cannot enter the localization process</a:t>
            </a:r>
            <a:r>
              <a:rPr lang="tr-TR" sz="1400" dirty="0" smtClean="0"/>
              <a:t>, and it enters ‘Lost’ mode</a:t>
            </a:r>
            <a:endParaRPr lang="en-US" sz="1400" dirty="0" smtClean="0"/>
          </a:p>
          <a:p>
            <a:pPr>
              <a:buFont typeface="Arial" pitchFamily="34" charset="0"/>
              <a:buChar char="•"/>
            </a:pPr>
            <a:r>
              <a:rPr lang="en-US" sz="1400" dirty="0" smtClean="0"/>
              <a:t>If an agent is missing the localization process for 3 times</a:t>
            </a:r>
            <a:r>
              <a:rPr lang="tr-TR" sz="1400" dirty="0" smtClean="0"/>
              <a:t>,</a:t>
            </a:r>
            <a:r>
              <a:rPr lang="en-US" sz="1400" dirty="0" smtClean="0"/>
              <a:t>  then</a:t>
            </a:r>
            <a:r>
              <a:rPr lang="tr-TR" sz="1400" dirty="0" smtClean="0"/>
              <a:t> it enters ‘</a:t>
            </a:r>
            <a:r>
              <a:rPr lang="en-US" sz="1400" dirty="0" smtClean="0"/>
              <a:t>Return to Home </a:t>
            </a:r>
            <a:r>
              <a:rPr lang="tr-TR" sz="1400" dirty="0" smtClean="0"/>
              <a:t>mode’ in which </a:t>
            </a:r>
            <a:r>
              <a:rPr lang="en-US" sz="1400" dirty="0" smtClean="0"/>
              <a:t> it </a:t>
            </a:r>
            <a:r>
              <a:rPr lang="tr-TR" sz="1400" dirty="0" smtClean="0"/>
              <a:t>is directed </a:t>
            </a:r>
            <a:r>
              <a:rPr lang="en-US" sz="1400" dirty="0" smtClean="0"/>
              <a:t>to the formation shape center  </a:t>
            </a:r>
            <a:endParaRPr lang="tr-TR" sz="1400" dirty="0"/>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6" name="Group 5"/>
          <p:cNvGrpSpPr/>
          <p:nvPr/>
        </p:nvGrpSpPr>
        <p:grpSpPr>
          <a:xfrm>
            <a:off x="685800" y="2430543"/>
            <a:ext cx="7734820" cy="3423033"/>
            <a:chOff x="1458912" y="2103437"/>
            <a:chExt cx="7734820" cy="3423033"/>
          </a:xfrm>
        </p:grpSpPr>
        <p:grpSp>
          <p:nvGrpSpPr>
            <p:cNvPr id="7"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22321" y="2257425"/>
            <a:ext cx="8251791" cy="2308324"/>
          </a:xfrm>
          <a:prstGeom prst="rect">
            <a:avLst/>
          </a:prstGeom>
          <a:noFill/>
        </p:spPr>
        <p:txBody>
          <a:bodyPr wrap="square" rtlCol="0">
            <a:spAutoFit/>
          </a:bodyPr>
          <a:lstStyle/>
          <a:p>
            <a:pPr>
              <a:buFont typeface="Arial" pitchFamily="34" charset="0"/>
              <a:buChar char="•"/>
            </a:pPr>
            <a:r>
              <a:rPr lang="en-US" sz="1600" dirty="0" smtClean="0"/>
              <a:t> This process </a:t>
            </a:r>
            <a:r>
              <a:rPr lang="tr-TR" sz="1600" dirty="0" smtClean="0"/>
              <a:t>creates the mesh network in the swarm and </a:t>
            </a:r>
            <a:r>
              <a:rPr lang="en-US" sz="1600" dirty="0" smtClean="0"/>
              <a:t>determines the clusters around position beacon</a:t>
            </a:r>
            <a:r>
              <a:rPr lang="tr-TR" sz="1600" dirty="0" smtClean="0"/>
              <a:t>s</a:t>
            </a:r>
          </a:p>
          <a:p>
            <a:pPr>
              <a:buFont typeface="Arial" pitchFamily="34" charset="0"/>
              <a:buChar char="•"/>
            </a:pPr>
            <a:endParaRPr lang="tr-TR" sz="1600" dirty="0" smtClean="0"/>
          </a:p>
          <a:p>
            <a:pPr>
              <a:buFont typeface="Arial" pitchFamily="34" charset="0"/>
              <a:buChar char="•"/>
            </a:pPr>
            <a:r>
              <a:rPr lang="tr-TR" sz="1600" dirty="0" smtClean="0"/>
              <a:t> Agents get in localization process in an order determined with the </a:t>
            </a:r>
            <a:r>
              <a:rPr lang="en-US" sz="1600" dirty="0" smtClean="0"/>
              <a:t>rank information</a:t>
            </a:r>
            <a:r>
              <a:rPr lang="tr-TR" sz="1600" dirty="0" smtClean="0"/>
              <a:t> stored in their route tables.</a:t>
            </a:r>
            <a:endParaRPr lang="en-US" sz="1600" dirty="0" smtClean="0"/>
          </a:p>
          <a:p>
            <a:pPr>
              <a:buFont typeface="Arial" pitchFamily="34" charset="0"/>
              <a:buChar char="•"/>
            </a:pPr>
            <a:endParaRPr lang="tr-TR" sz="1600" dirty="0" smtClean="0"/>
          </a:p>
          <a:p>
            <a:pPr>
              <a:buFont typeface="Arial" pitchFamily="34" charset="0"/>
              <a:buChar char="•"/>
            </a:pPr>
            <a:r>
              <a:rPr lang="tr-TR" sz="1600" dirty="0" smtClean="0"/>
              <a:t> </a:t>
            </a:r>
            <a:r>
              <a:rPr lang="en-US" sz="1600" dirty="0" smtClean="0"/>
              <a:t>Destination-Sequenced Distance Vector Routing Protocol</a:t>
            </a:r>
            <a:r>
              <a:rPr lang="tr-TR" sz="1600" dirty="0" smtClean="0"/>
              <a:t> (</a:t>
            </a:r>
            <a:r>
              <a:rPr lang="en-US" sz="1600" dirty="0" smtClean="0"/>
              <a:t>DSDV</a:t>
            </a:r>
            <a:r>
              <a:rPr lang="tr-TR" sz="1600" dirty="0" smtClean="0"/>
              <a:t>)</a:t>
            </a:r>
            <a:r>
              <a:rPr lang="en-US" sz="1600" dirty="0" smtClean="0"/>
              <a:t> algorithms</a:t>
            </a:r>
          </a:p>
          <a:p>
            <a:r>
              <a:rPr lang="en-US" sz="1600" dirty="0" smtClean="0"/>
              <a:t>   are used</a:t>
            </a:r>
            <a:r>
              <a:rPr lang="tr-TR" sz="1600" dirty="0" smtClean="0"/>
              <a:t> to create the route tables.</a:t>
            </a:r>
            <a:endParaRPr lang="en-US" sz="1600" dirty="0" smtClean="0"/>
          </a:p>
          <a:p>
            <a:endParaRPr lang="en-US" sz="1600" dirty="0" smtClean="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89652"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a:t>
            </a:r>
            <a:r>
              <a:rPr lang="en-US" sz="1600" dirty="0" smtClean="0"/>
              <a:t>Used</a:t>
            </a:r>
            <a:r>
              <a:rPr lang="tr-TR" sz="1600" dirty="0" smtClean="0"/>
              <a:t> to create</a:t>
            </a:r>
            <a:r>
              <a:rPr lang="en-US" sz="1600" dirty="0" smtClean="0"/>
              <a:t> </a:t>
            </a:r>
            <a:r>
              <a:rPr lang="en-US" sz="1600" dirty="0" smtClean="0"/>
              <a:t>wireless mesh networks and ad-hoc mobile networks</a:t>
            </a:r>
          </a:p>
          <a:p>
            <a:pPr>
              <a:buFont typeface="Arial" pitchFamily="34" charset="0"/>
              <a:buChar char="•"/>
            </a:pPr>
            <a:r>
              <a:rPr lang="en-US" sz="1600" dirty="0" smtClean="0"/>
              <a:t> Solves routing loop problem in </a:t>
            </a:r>
            <a:r>
              <a:rPr lang="tr-TR" sz="1600" dirty="0" smtClean="0"/>
              <a:t>route table algorithms</a:t>
            </a:r>
            <a:endParaRPr lang="en-US" sz="1600" dirty="0" smtClean="0"/>
          </a:p>
        </p:txBody>
      </p:sp>
      <p:grpSp>
        <p:nvGrpSpPr>
          <p:cNvPr id="7" name="Group 6"/>
          <p:cNvGrpSpPr/>
          <p:nvPr/>
        </p:nvGrpSpPr>
        <p:grpSpPr>
          <a:xfrm>
            <a:off x="68263" y="4610417"/>
            <a:ext cx="3733799" cy="1887857"/>
            <a:chOff x="620712" y="4465637"/>
            <a:chExt cx="3860265" cy="1887857"/>
          </a:xfrm>
        </p:grpSpPr>
        <p:grpSp>
          <p:nvGrpSpPr>
            <p:cNvPr id="8"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9"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0"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1"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2"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3"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4"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5"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tr-TR" sz="1000" b="1" dirty="0" smtClean="0"/>
                        <a:t>2</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47"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61"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3"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5"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6"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0" y="2274887"/>
            <a:ext cx="7881645" cy="954107"/>
          </a:xfrm>
          <a:prstGeom prst="rect">
            <a:avLst/>
          </a:prstGeom>
          <a:noFill/>
        </p:spPr>
        <p:txBody>
          <a:bodyPr wrap="none" rtlCol="0">
            <a:spAutoFit/>
          </a:bodyPr>
          <a:lstStyle/>
          <a:p>
            <a:pPr algn="just">
              <a:buFont typeface="Arial" pitchFamily="34" charset="0"/>
              <a:buChar char="•"/>
            </a:pPr>
            <a:r>
              <a:rPr lang="tr-TR" sz="1400" dirty="0" smtClean="0"/>
              <a:t> </a:t>
            </a:r>
            <a:r>
              <a:rPr lang="en-US" sz="1400" dirty="0" smtClean="0"/>
              <a:t>Agents decide to join the cluster of position agent with minimum metric value</a:t>
            </a:r>
            <a:r>
              <a:rPr lang="tr-TR" sz="1400" dirty="0" smtClean="0"/>
              <a:t>(i.e. counts for hops)</a:t>
            </a:r>
            <a:endParaRPr lang="en-US" sz="1400" dirty="0" smtClean="0"/>
          </a:p>
          <a:p>
            <a:pPr algn="just">
              <a:buFont typeface="Arial" pitchFamily="34" charset="0"/>
              <a:buChar char="•"/>
            </a:pPr>
            <a:r>
              <a:rPr lang="en-US" sz="1400" dirty="0" smtClean="0"/>
              <a:t> This approach minimizes the </a:t>
            </a:r>
            <a:r>
              <a:rPr lang="tr-TR" sz="1400" dirty="0" smtClean="0"/>
              <a:t>total </a:t>
            </a:r>
            <a:r>
              <a:rPr lang="en-US" sz="1400" dirty="0" smtClean="0"/>
              <a:t>error for the positions of agents which are relatively</a:t>
            </a:r>
          </a:p>
          <a:p>
            <a:pPr algn="just"/>
            <a:r>
              <a:rPr lang="en-US" sz="1400" dirty="0" smtClean="0"/>
              <a:t>  far away from the beacons.</a:t>
            </a:r>
          </a:p>
          <a:p>
            <a:pPr algn="just">
              <a:buFont typeface="Arial" pitchFamily="34" charset="0"/>
              <a:buChar char="•"/>
            </a:pPr>
            <a:r>
              <a:rPr lang="en-US" sz="1400" dirty="0" smtClean="0"/>
              <a:t> Localization process must be done with increasing order of counts for hops in a cluster</a:t>
            </a:r>
          </a:p>
        </p:txBody>
      </p:sp>
      <p:sp>
        <p:nvSpPr>
          <p:cNvPr id="7" name="TextBox 6"/>
          <p:cNvSpPr txBox="1"/>
          <p:nvPr/>
        </p:nvSpPr>
        <p:spPr>
          <a:xfrm>
            <a:off x="1049838" y="1905555"/>
            <a:ext cx="2900922" cy="338554"/>
          </a:xfrm>
          <a:prstGeom prst="rect">
            <a:avLst/>
          </a:prstGeom>
          <a:noFill/>
        </p:spPr>
        <p:txBody>
          <a:bodyPr wrap="none" rtlCol="0">
            <a:spAutoFit/>
          </a:bodyPr>
          <a:lstStyle/>
          <a:p>
            <a:r>
              <a:rPr lang="en-US" sz="1600" u="sng" dirty="0" smtClean="0"/>
              <a:t>Rules for Localization Problem</a:t>
            </a:r>
            <a:endParaRPr lang="tr-TR" sz="1600" u="sng" dirty="0"/>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t>Three different approaches were used to design the formation control system in this thesis work.</a:t>
            </a:r>
            <a:endParaRPr lang="tr-TR" dirty="0"/>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646331"/>
          </a:xfrm>
          <a:prstGeom prst="rect">
            <a:avLst/>
          </a:prstGeom>
          <a:noFill/>
        </p:spPr>
        <p:txBody>
          <a:bodyPr wrap="square" rtlCol="0">
            <a:spAutoFit/>
          </a:bodyPr>
          <a:lstStyle/>
          <a:p>
            <a:pPr algn="just"/>
            <a:r>
              <a:rPr lang="tr-TR" dirty="0" smtClean="0"/>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999870" y="3025728"/>
            <a:ext cx="2032782" cy="646331"/>
          </a:xfrm>
          <a:prstGeom prst="rect">
            <a:avLst/>
          </a:prstGeom>
          <a:noFill/>
        </p:spPr>
        <p:txBody>
          <a:bodyPr wrap="square" rtlCol="0">
            <a:spAutoFit/>
          </a:bodyPr>
          <a:lstStyle/>
          <a:p>
            <a:pPr algn="just"/>
            <a:r>
              <a:rPr lang="tr-TR" dirty="0" smtClean="0"/>
              <a:t>Shape Partitioning Based Approaches</a:t>
            </a:r>
            <a:endParaRPr lang="tr-TR" dirty="0"/>
          </a:p>
        </p:txBody>
      </p:sp>
      <p:sp>
        <p:nvSpPr>
          <p:cNvPr id="49" name="TextBox 48"/>
          <p:cNvSpPr txBox="1"/>
          <p:nvPr/>
        </p:nvSpPr>
        <p:spPr>
          <a:xfrm>
            <a:off x="3173171" y="2122655"/>
            <a:ext cx="3077253" cy="369332"/>
          </a:xfrm>
          <a:prstGeom prst="rect">
            <a:avLst/>
          </a:prstGeom>
          <a:noFill/>
        </p:spPr>
        <p:txBody>
          <a:bodyPr wrap="none" rtlCol="0">
            <a:spAutoFit/>
          </a:bodyPr>
          <a:lstStyle/>
          <a:p>
            <a:r>
              <a:rPr lang="tr-TR" dirty="0" smtClean="0"/>
              <a:t>Formation Control Strategies</a:t>
            </a:r>
            <a:endParaRPr lang="tr-TR" dirty="0"/>
          </a:p>
        </p:txBody>
      </p:sp>
      <p:sp>
        <p:nvSpPr>
          <p:cNvPr id="52" name="TextBox 51"/>
          <p:cNvSpPr txBox="1"/>
          <p:nvPr/>
        </p:nvSpPr>
        <p:spPr>
          <a:xfrm>
            <a:off x="673842" y="4580090"/>
            <a:ext cx="2858556" cy="738664"/>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t>Directly calculates control laws </a:t>
            </a:r>
            <a:r>
              <a:rPr lang="tr-TR" sz="1400" dirty="0" smtClean="0"/>
              <a:t>based </a:t>
            </a:r>
            <a:r>
              <a:rPr lang="tr-TR" sz="1400" dirty="0"/>
              <a:t>upon potential fields</a:t>
            </a:r>
          </a:p>
          <a:p>
            <a:pPr marL="285750" indent="-285750" algn="just">
              <a:buFont typeface="Arial" panose="020B0604020202020204" pitchFamily="34" charset="0"/>
              <a:buChar char="•"/>
            </a:pPr>
            <a:endParaRPr lang="tr-TR" sz="1400" dirty="0"/>
          </a:p>
        </p:txBody>
      </p:sp>
      <p:sp>
        <p:nvSpPr>
          <p:cNvPr id="53" name="TextBox 52"/>
          <p:cNvSpPr txBox="1"/>
          <p:nvPr/>
        </p:nvSpPr>
        <p:spPr>
          <a:xfrm>
            <a:off x="675249" y="3882683"/>
            <a:ext cx="2511329" cy="338554"/>
          </a:xfrm>
          <a:prstGeom prst="rect">
            <a:avLst/>
          </a:prstGeom>
          <a:noFill/>
        </p:spPr>
        <p:txBody>
          <a:bodyPr wrap="none" rtlCol="0">
            <a:spAutoFit/>
          </a:bodyPr>
          <a:lstStyle/>
          <a:p>
            <a:r>
              <a:rPr lang="tr-TR" sz="1600" dirty="0" smtClean="0"/>
              <a:t>1) Artificial Forces Method</a:t>
            </a:r>
            <a:endParaRPr lang="tr-TR" sz="1600" dirty="0"/>
          </a:p>
        </p:txBody>
      </p:sp>
      <p:sp>
        <p:nvSpPr>
          <p:cNvPr id="56" name="TextBox 55"/>
          <p:cNvSpPr txBox="1"/>
          <p:nvPr/>
        </p:nvSpPr>
        <p:spPr>
          <a:xfrm>
            <a:off x="5488533" y="3757632"/>
            <a:ext cx="3007618" cy="584775"/>
          </a:xfrm>
          <a:prstGeom prst="rect">
            <a:avLst/>
          </a:prstGeom>
          <a:noFill/>
        </p:spPr>
        <p:txBody>
          <a:bodyPr wrap="none" rtlCol="0">
            <a:spAutoFit/>
          </a:bodyPr>
          <a:lstStyle/>
          <a:p>
            <a:r>
              <a:rPr lang="tr-TR" sz="1600" dirty="0" smtClean="0"/>
              <a:t>2) Bubble Packing Method</a:t>
            </a:r>
          </a:p>
          <a:p>
            <a:r>
              <a:rPr lang="tr-TR" sz="1600" dirty="0" smtClean="0"/>
              <a:t>3) Randomized Fractals Method</a:t>
            </a:r>
            <a:endParaRPr lang="tr-TR" sz="1600" dirty="0"/>
          </a:p>
        </p:txBody>
      </p:sp>
      <p:sp>
        <p:nvSpPr>
          <p:cNvPr id="57" name="TextBox 56"/>
          <p:cNvSpPr txBox="1"/>
          <p:nvPr/>
        </p:nvSpPr>
        <p:spPr>
          <a:xfrm>
            <a:off x="5586983" y="4553521"/>
            <a:ext cx="2978098"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t>Partitions the desired formation shape into goal states.</a:t>
            </a:r>
          </a:p>
          <a:p>
            <a:pPr marL="285750" indent="-285750" algn="just">
              <a:buFont typeface="Arial" panose="020B0604020202020204" pitchFamily="34" charset="0"/>
              <a:buChar char="•"/>
            </a:pPr>
            <a:r>
              <a:rPr lang="tr-TR" sz="1400" dirty="0" smtClean="0"/>
              <a:t>Control laws are implemented to reach these goal states.</a:t>
            </a:r>
            <a:endParaRPr lang="tr-TR" sz="1400" dirty="0"/>
          </a:p>
          <a:p>
            <a:pPr marL="285750" indent="-285750" algn="just">
              <a:buFont typeface="Arial" panose="020B0604020202020204" pitchFamily="34" charset="0"/>
              <a:buChar char="•"/>
            </a:pPr>
            <a:endParaRPr lang="tr-TR" sz="1400" dirty="0"/>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15572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Artificial Forces Method</a:t>
            </a:r>
          </a:p>
          <a:p>
            <a:pPr marL="285750" indent="-285750" algn="just"/>
            <a:endParaRPr lang="tr-TR" dirty="0"/>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675249" y="1845118"/>
            <a:ext cx="8000588" cy="584775"/>
          </a:xfrm>
          <a:prstGeom prst="rect">
            <a:avLst/>
          </a:prstGeom>
          <a:noFill/>
        </p:spPr>
        <p:txBody>
          <a:bodyPr wrap="none" rtlCol="0">
            <a:spAutoFit/>
          </a:bodyPr>
          <a:lstStyle/>
          <a:p>
            <a:r>
              <a:rPr lang="tr-TR" sz="1600" dirty="0" smtClean="0"/>
              <a:t>Directly defines the control law for individuals with different potential field components.</a:t>
            </a:r>
          </a:p>
          <a:p>
            <a:endParaRPr lang="tr-TR" sz="1600" dirty="0"/>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 xmlns:p14="http://schemas.microsoft.com/office/powerpoint/2010/main" val="21823450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584775"/>
          </a:xfrm>
          <a:prstGeom prst="rect">
            <a:avLst/>
          </a:prstGeom>
          <a:noFill/>
        </p:spPr>
        <p:txBody>
          <a:bodyPr wrap="square" rtlCol="0">
            <a:spAutoFit/>
          </a:bodyPr>
          <a:lstStyle/>
          <a:p>
            <a:r>
              <a:rPr lang="tr-TR" sz="1600" dirty="0" smtClean="0"/>
              <a:t>These two methods partition the desired formation shape into goal states with different approaches. The procedure of the assignment of the agents to these goal states are identical.</a:t>
            </a:r>
            <a:endParaRPr lang="tr-TR" sz="1600" dirty="0"/>
          </a:p>
        </p:txBody>
      </p:sp>
      <p:sp>
        <p:nvSpPr>
          <p:cNvPr id="10" name="TextBox 9"/>
          <p:cNvSpPr txBox="1"/>
          <p:nvPr/>
        </p:nvSpPr>
        <p:spPr>
          <a:xfrm>
            <a:off x="598150" y="2621561"/>
            <a:ext cx="1841081"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t>Bubble Packing</a:t>
            </a:r>
            <a:endParaRPr lang="tr-TR" sz="1600" dirty="0"/>
          </a:p>
        </p:txBody>
      </p:sp>
      <p:sp>
        <p:nvSpPr>
          <p:cNvPr id="11" name="TextBox 10"/>
          <p:cNvSpPr txBox="1"/>
          <p:nvPr/>
        </p:nvSpPr>
        <p:spPr>
          <a:xfrm>
            <a:off x="5759130" y="2637543"/>
            <a:ext cx="2252155"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t>Randomized Factals</a:t>
            </a:r>
            <a:endParaRPr lang="tr-TR" sz="1600" dirty="0"/>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Tree>
    <p:extLst>
      <p:ext uri="{BB962C8B-B14F-4D97-AF65-F5344CB8AC3E}">
        <p14:creationId xmlns="" xmlns:p14="http://schemas.microsoft.com/office/powerpoint/2010/main" val="2431369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46276"/>
          </a:xfrm>
          <a:prstGeom prst="rect">
            <a:avLst/>
          </a:prstGeom>
        </p:spPr>
        <p:txBody>
          <a:bodyPr wrap="square">
            <a:spAutoFit/>
          </a:bodyPr>
          <a:lstStyle/>
          <a:p>
            <a:pPr algn="just"/>
            <a:r>
              <a:rPr lang="en-US" sz="1150" dirty="0"/>
              <a:t>The shortest path between </a:t>
            </a:r>
            <a:r>
              <a:rPr lang="tr-TR" sz="1150" dirty="0" smtClean="0"/>
              <a:t>a </a:t>
            </a:r>
            <a:r>
              <a:rPr lang="en-US" sz="1150" dirty="0" smtClean="0"/>
              <a:t>start</a:t>
            </a:r>
            <a:r>
              <a:rPr lang="tr-TR" sz="1150" dirty="0" smtClean="0"/>
              <a:t> </a:t>
            </a:r>
            <a:r>
              <a:rPr lang="en-US" sz="1150" dirty="0"/>
              <a:t>and </a:t>
            </a:r>
            <a:r>
              <a:rPr lang="en-US" sz="1150" dirty="0" smtClean="0"/>
              <a:t>goal </a:t>
            </a:r>
            <a:r>
              <a:rPr lang="en-US" sz="1150" dirty="0"/>
              <a:t>among a set S of augmented polygonal</a:t>
            </a:r>
            <a:r>
              <a:rPr lang="tr-TR" sz="1150" dirty="0"/>
              <a:t> </a:t>
            </a:r>
            <a:r>
              <a:rPr lang="en-US" sz="1150" dirty="0"/>
              <a:t>obstacles consists of arcs of the visibility</a:t>
            </a:r>
            <a:r>
              <a:rPr lang="tr-TR" sz="115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
        <p:nvSpPr>
          <p:cNvPr id="28" name="TextBox 27"/>
          <p:cNvSpPr txBox="1"/>
          <p:nvPr/>
        </p:nvSpPr>
        <p:spPr>
          <a:xfrm>
            <a:off x="8108411" y="3116840"/>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 xmlns:p14="http://schemas.microsoft.com/office/powerpoint/2010/main" val="26437966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 xmlns:p14="http://schemas.microsoft.com/office/powerpoint/2010/main"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$7</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$5</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$4</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 xmlns:p14="http://schemas.microsoft.com/office/powerpoint/2010/main" val="2630215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327105" y="2057893"/>
            <a:ext cx="2405403" cy="338554"/>
          </a:xfrm>
          <a:prstGeom prst="rect">
            <a:avLst/>
          </a:prstGeom>
          <a:noFill/>
        </p:spPr>
        <p:txBody>
          <a:bodyPr wrap="none" rtlCol="0">
            <a:spAutoFit/>
          </a:bodyPr>
          <a:lstStyle/>
          <a:p>
            <a:pPr algn="ctr"/>
            <a:r>
              <a:rPr lang="tr-TR" sz="1600" dirty="0" smtClean="0"/>
              <a:t>Navigation to Goal States</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sp>
        <p:nvSpPr>
          <p:cNvPr id="18" name="TextBox 17"/>
          <p:cNvSpPr txBox="1"/>
          <p:nvPr/>
        </p:nvSpPr>
        <p:spPr>
          <a:xfrm>
            <a:off x="7459425" y="2772853"/>
            <a:ext cx="751215" cy="338554"/>
          </a:xfrm>
          <a:prstGeom prst="rect">
            <a:avLst/>
          </a:prstGeom>
          <a:noFill/>
          <a:ln w="15875">
            <a:solidFill>
              <a:schemeClr val="accent1"/>
            </a:solidFill>
          </a:ln>
        </p:spPr>
        <p:txBody>
          <a:bodyPr wrap="square" rtlCol="0">
            <a:spAutoFit/>
          </a:bodyPr>
          <a:lstStyle/>
          <a:p>
            <a:pPr algn="ctr"/>
            <a:r>
              <a:rPr lang="tr-TR" sz="1600" dirty="0" smtClean="0"/>
              <a:t>Plant</a:t>
            </a:r>
            <a:endParaRPr lang="tr-TR" sz="1600" dirty="0"/>
          </a:p>
        </p:txBody>
      </p:sp>
      <p:cxnSp>
        <p:nvCxnSpPr>
          <p:cNvPr id="19" name="Straight Connector 18"/>
          <p:cNvCxnSpPr>
            <a:stCxn id="18" idx="2"/>
          </p:cNvCxnSpPr>
          <p:nvPr/>
        </p:nvCxnSpPr>
        <p:spPr>
          <a:xfrm flipH="1">
            <a:off x="7831313" y="3111407"/>
            <a:ext cx="3720" cy="358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7355296" y="3473975"/>
            <a:ext cx="476017" cy="11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rot="16200000">
            <a:off x="6935241" y="321467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TextBox 21"/>
          <p:cNvSpPr txBox="1"/>
          <p:nvPr/>
        </p:nvSpPr>
        <p:spPr>
          <a:xfrm>
            <a:off x="7087537" y="3309466"/>
            <a:ext cx="303288" cy="307777"/>
          </a:xfrm>
          <a:prstGeom prst="rect">
            <a:avLst/>
          </a:prstGeom>
          <a:noFill/>
        </p:spPr>
        <p:txBody>
          <a:bodyPr wrap="none" rtlCol="0">
            <a:spAutoFit/>
          </a:bodyPr>
          <a:lstStyle/>
          <a:p>
            <a:r>
              <a:rPr lang="tr-TR" sz="1400" dirty="0" smtClean="0"/>
              <a:t>K</a:t>
            </a:r>
            <a:endParaRPr lang="tr-TR" sz="1400" dirty="0"/>
          </a:p>
        </p:txBody>
      </p:sp>
      <p:sp>
        <p:nvSpPr>
          <p:cNvPr id="23" name="TextBox 22"/>
          <p:cNvSpPr txBox="1"/>
          <p:nvPr/>
        </p:nvSpPr>
        <p:spPr>
          <a:xfrm>
            <a:off x="7806522" y="3156714"/>
            <a:ext cx="271228" cy="307777"/>
          </a:xfrm>
          <a:prstGeom prst="rect">
            <a:avLst/>
          </a:prstGeom>
          <a:noFill/>
        </p:spPr>
        <p:txBody>
          <a:bodyPr wrap="none" rtlCol="0">
            <a:spAutoFit/>
          </a:bodyPr>
          <a:lstStyle/>
          <a:p>
            <a:r>
              <a:rPr lang="tr-TR" sz="1400" dirty="0" smtClean="0"/>
              <a:t>x</a:t>
            </a:r>
            <a:endParaRPr lang="tr-TR" sz="1400" dirty="0"/>
          </a:p>
        </p:txBody>
      </p:sp>
      <p:cxnSp>
        <p:nvCxnSpPr>
          <p:cNvPr id="24" name="Shape 14"/>
          <p:cNvCxnSpPr>
            <a:stCxn id="21" idx="0"/>
          </p:cNvCxnSpPr>
          <p:nvPr/>
        </p:nvCxnSpPr>
        <p:spPr>
          <a:xfrm rot="10800000">
            <a:off x="6581769" y="3089754"/>
            <a:ext cx="290074" cy="3703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403262" y="2794712"/>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6" name="Straight Arrow Connector 25"/>
          <p:cNvCxnSpPr>
            <a:stCxn id="25" idx="6"/>
            <a:endCxn id="18" idx="1"/>
          </p:cNvCxnSpPr>
          <p:nvPr/>
        </p:nvCxnSpPr>
        <p:spPr>
          <a:xfrm flipV="1">
            <a:off x="6790026" y="2942130"/>
            <a:ext cx="669399" cy="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6" idx="0"/>
            <a:endCxn id="25" idx="2"/>
          </p:cNvCxnSpPr>
          <p:nvPr/>
        </p:nvCxnSpPr>
        <p:spPr>
          <a:xfrm>
            <a:off x="6066158" y="2942195"/>
            <a:ext cx="337104" cy="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495686" y="2791105"/>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9" name="Straight Arrow Connector 28"/>
          <p:cNvCxnSpPr>
            <a:stCxn id="18" idx="3"/>
          </p:cNvCxnSpPr>
          <p:nvPr/>
        </p:nvCxnSpPr>
        <p:spPr>
          <a:xfrm flipV="1">
            <a:off x="8210640" y="2938085"/>
            <a:ext cx="780965" cy="4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8191212" y="3383636"/>
            <a:ext cx="916512" cy="14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flipV="1">
            <a:off x="4603344" y="3844494"/>
            <a:ext cx="4053568" cy="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4217473" y="3472018"/>
            <a:ext cx="774222" cy="24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821328" y="2958973"/>
            <a:ext cx="681796" cy="5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126670" y="2708921"/>
            <a:ext cx="253596" cy="307777"/>
          </a:xfrm>
          <a:prstGeom prst="rect">
            <a:avLst/>
          </a:prstGeom>
          <a:noFill/>
        </p:spPr>
        <p:txBody>
          <a:bodyPr wrap="none" rtlCol="0">
            <a:spAutoFit/>
          </a:bodyPr>
          <a:lstStyle/>
          <a:p>
            <a:r>
              <a:rPr lang="tr-TR" sz="1400" dirty="0" smtClean="0"/>
              <a:t>r</a:t>
            </a:r>
            <a:endParaRPr lang="tr-TR" sz="1400" dirty="0"/>
          </a:p>
        </p:txBody>
      </p:sp>
      <p:sp>
        <p:nvSpPr>
          <p:cNvPr id="45" name="TextBox 44"/>
          <p:cNvSpPr txBox="1"/>
          <p:nvPr/>
        </p:nvSpPr>
        <p:spPr>
          <a:xfrm>
            <a:off x="8599885" y="2664978"/>
            <a:ext cx="271228" cy="307777"/>
          </a:xfrm>
          <a:prstGeom prst="rect">
            <a:avLst/>
          </a:prstGeom>
          <a:noFill/>
        </p:spPr>
        <p:txBody>
          <a:bodyPr wrap="none" rtlCol="0">
            <a:spAutoFit/>
          </a:bodyPr>
          <a:lstStyle/>
          <a:p>
            <a:r>
              <a:rPr lang="tr-TR" sz="1400" dirty="0" smtClean="0"/>
              <a:t>y</a:t>
            </a:r>
            <a:endParaRPr lang="tr-TR" sz="1400" dirty="0"/>
          </a:p>
        </p:txBody>
      </p:sp>
      <p:sp>
        <p:nvSpPr>
          <p:cNvPr id="46" name="Rectangle 45"/>
          <p:cNvSpPr/>
          <p:nvPr/>
        </p:nvSpPr>
        <p:spPr>
          <a:xfrm>
            <a:off x="6128064" y="2644053"/>
            <a:ext cx="2305709" cy="114250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7"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767712" y="2512226"/>
            <a:ext cx="1059417" cy="138628"/>
          </a:xfrm>
          <a:prstGeom prst="rect">
            <a:avLst/>
          </a:prstGeom>
          <a:noFill/>
        </p:spPr>
      </p:pic>
      <p:sp>
        <p:nvSpPr>
          <p:cNvPr id="48" name="TextBox 47"/>
          <p:cNvSpPr txBox="1"/>
          <p:nvPr/>
        </p:nvSpPr>
        <p:spPr>
          <a:xfrm>
            <a:off x="5091552" y="2804664"/>
            <a:ext cx="380561" cy="276999"/>
          </a:xfrm>
          <a:prstGeom prst="rect">
            <a:avLst/>
          </a:prstGeom>
          <a:noFill/>
          <a:ln w="15875">
            <a:solidFill>
              <a:schemeClr val="accent1"/>
            </a:solidFill>
          </a:ln>
        </p:spPr>
        <p:txBody>
          <a:bodyPr wrap="square" rtlCol="0">
            <a:spAutoFit/>
          </a:bodyPr>
          <a:lstStyle/>
          <a:p>
            <a:pPr algn="ctr"/>
            <a:r>
              <a:rPr lang="tr-TR" sz="1200" dirty="0" smtClean="0"/>
              <a:t>1/s</a:t>
            </a:r>
            <a:endParaRPr lang="tr-TR" sz="1200" dirty="0"/>
          </a:p>
        </p:txBody>
      </p:sp>
      <p:cxnSp>
        <p:nvCxnSpPr>
          <p:cNvPr id="49" name="Straight Arrow Connector 48"/>
          <p:cNvCxnSpPr>
            <a:stCxn id="28" idx="6"/>
          </p:cNvCxnSpPr>
          <p:nvPr/>
        </p:nvCxnSpPr>
        <p:spPr>
          <a:xfrm>
            <a:off x="4882450" y="2938626"/>
            <a:ext cx="201519" cy="3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96766" y="6162085"/>
            <a:ext cx="1866665" cy="307777"/>
          </a:xfrm>
          <a:prstGeom prst="rect">
            <a:avLst/>
          </a:prstGeom>
          <a:noFill/>
        </p:spPr>
        <p:txBody>
          <a:bodyPr wrap="none" rtlCol="0">
            <a:spAutoFit/>
          </a:bodyPr>
          <a:lstStyle/>
          <a:p>
            <a:r>
              <a:rPr lang="tr-TR" sz="1400" dirty="0" smtClean="0"/>
              <a:t>Open loop Bode plots</a:t>
            </a:r>
            <a:endParaRPr lang="tr-TR" sz="1400" dirty="0"/>
          </a:p>
        </p:txBody>
      </p:sp>
      <p:sp>
        <p:nvSpPr>
          <p:cNvPr id="51" name="TextBox 50"/>
          <p:cNvSpPr txBox="1"/>
          <p:nvPr/>
        </p:nvSpPr>
        <p:spPr>
          <a:xfrm>
            <a:off x="6425671" y="6140068"/>
            <a:ext cx="1249637" cy="307777"/>
          </a:xfrm>
          <a:prstGeom prst="rect">
            <a:avLst/>
          </a:prstGeom>
          <a:noFill/>
        </p:spPr>
        <p:txBody>
          <a:bodyPr wrap="none" rtlCol="0">
            <a:spAutoFit/>
          </a:bodyPr>
          <a:lstStyle/>
          <a:p>
            <a:r>
              <a:rPr lang="tr-TR" sz="1400" dirty="0" smtClean="0"/>
              <a:t>Step response</a:t>
            </a:r>
            <a:endParaRPr lang="tr-TR" sz="1400" dirty="0"/>
          </a:p>
        </p:txBody>
      </p:sp>
      <p:grpSp>
        <p:nvGrpSpPr>
          <p:cNvPr id="52" name="Group 51"/>
          <p:cNvGrpSpPr/>
          <p:nvPr/>
        </p:nvGrpSpPr>
        <p:grpSpPr>
          <a:xfrm>
            <a:off x="556613" y="2729172"/>
            <a:ext cx="3111958" cy="972262"/>
            <a:chOff x="2355011" y="3165894"/>
            <a:chExt cx="4267159" cy="1639019"/>
          </a:xfrm>
        </p:grpSpPr>
        <p:sp>
          <p:nvSpPr>
            <p:cNvPr id="53" name="Oval 52"/>
            <p:cNvSpPr/>
            <p:nvPr/>
          </p:nvSpPr>
          <p:spPr>
            <a:xfrm>
              <a:off x="2355011" y="4235570"/>
              <a:ext cx="638355" cy="569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TextBox 53"/>
            <p:cNvSpPr txBox="1"/>
            <p:nvPr/>
          </p:nvSpPr>
          <p:spPr>
            <a:xfrm>
              <a:off x="2435696" y="4296103"/>
              <a:ext cx="336953" cy="276999"/>
            </a:xfrm>
            <a:prstGeom prst="rect">
              <a:avLst/>
            </a:prstGeom>
            <a:noFill/>
          </p:spPr>
          <p:txBody>
            <a:bodyPr wrap="none" rtlCol="0">
              <a:spAutoFit/>
            </a:bodyPr>
            <a:lstStyle/>
            <a:p>
              <a:r>
                <a:rPr lang="tr-TR" sz="1200" dirty="0" smtClean="0"/>
                <a:t>A1</a:t>
              </a:r>
              <a:endParaRPr lang="tr-TR" sz="1200" dirty="0"/>
            </a:p>
          </p:txBody>
        </p:sp>
        <p:sp>
          <p:nvSpPr>
            <p:cNvPr id="55" name="Oval 54"/>
            <p:cNvSpPr/>
            <p:nvPr/>
          </p:nvSpPr>
          <p:spPr>
            <a:xfrm>
              <a:off x="5727940" y="3165894"/>
              <a:ext cx="45719"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6" name="TextBox 55"/>
            <p:cNvSpPr txBox="1"/>
            <p:nvPr/>
          </p:nvSpPr>
          <p:spPr>
            <a:xfrm>
              <a:off x="5511710" y="3201911"/>
              <a:ext cx="1110460" cy="441017"/>
            </a:xfrm>
            <a:prstGeom prst="rect">
              <a:avLst/>
            </a:prstGeom>
            <a:noFill/>
          </p:spPr>
          <p:txBody>
            <a:bodyPr wrap="none" rtlCol="0">
              <a:spAutoFit/>
            </a:bodyPr>
            <a:lstStyle/>
            <a:p>
              <a:r>
                <a:rPr lang="tr-TR" sz="1100" dirty="0" smtClean="0"/>
                <a:t>Goal State</a:t>
              </a:r>
              <a:endParaRPr lang="tr-TR" sz="1100" dirty="0"/>
            </a:p>
          </p:txBody>
        </p:sp>
        <p:cxnSp>
          <p:nvCxnSpPr>
            <p:cNvPr id="57" name="Straight Arrow Connector 56"/>
            <p:cNvCxnSpPr>
              <a:stCxn id="53" idx="7"/>
            </p:cNvCxnSpPr>
            <p:nvPr/>
          </p:nvCxnSpPr>
          <p:spPr>
            <a:xfrm rot="5400000" flipH="1" flipV="1">
              <a:off x="3733070" y="2375837"/>
              <a:ext cx="1109922" cy="27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3493698" y="4106174"/>
              <a:ext cx="112143" cy="189781"/>
            </a:xfrm>
            <a:custGeom>
              <a:avLst/>
              <a:gdLst>
                <a:gd name="connsiteX0" fmla="*/ 51759 w 112143"/>
                <a:gd name="connsiteY0" fmla="*/ 189781 h 189781"/>
                <a:gd name="connsiteX1" fmla="*/ 103517 w 112143"/>
                <a:gd name="connsiteY1" fmla="*/ 69011 h 189781"/>
                <a:gd name="connsiteX2" fmla="*/ 0 w 112143"/>
                <a:gd name="connsiteY2" fmla="*/ 0 h 189781"/>
                <a:gd name="connsiteX3" fmla="*/ 0 w 112143"/>
                <a:gd name="connsiteY3" fmla="*/ 0 h 189781"/>
              </a:gdLst>
              <a:ahLst/>
              <a:cxnLst>
                <a:cxn ang="0">
                  <a:pos x="connsiteX0" y="connsiteY0"/>
                </a:cxn>
                <a:cxn ang="0">
                  <a:pos x="connsiteX1" y="connsiteY1"/>
                </a:cxn>
                <a:cxn ang="0">
                  <a:pos x="connsiteX2" y="connsiteY2"/>
                </a:cxn>
                <a:cxn ang="0">
                  <a:pos x="connsiteX3" y="connsiteY3"/>
                </a:cxn>
              </a:cxnLst>
              <a:rect l="l" t="t" r="r" b="b"/>
              <a:pathLst>
                <a:path w="112143" h="189781">
                  <a:moveTo>
                    <a:pt x="51759" y="189781"/>
                  </a:moveTo>
                  <a:cubicBezTo>
                    <a:pt x="81951" y="145211"/>
                    <a:pt x="112143" y="100641"/>
                    <a:pt x="103517" y="69011"/>
                  </a:cubicBezTo>
                  <a:cubicBezTo>
                    <a:pt x="94891" y="37381"/>
                    <a:pt x="0" y="0"/>
                    <a:pt x="0" y="0"/>
                  </a:cubicBez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59" name="Straight Connector 58"/>
            <p:cNvCxnSpPr>
              <a:stCxn id="53" idx="7"/>
            </p:cNvCxnSpPr>
            <p:nvPr/>
          </p:nvCxnSpPr>
          <p:spPr>
            <a:xfrm rot="5400000" flipH="1" flipV="1">
              <a:off x="3418206" y="3769003"/>
              <a:ext cx="31620" cy="106827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605841" y="3983638"/>
              <a:ext cx="1043876" cy="261609"/>
            </a:xfrm>
            <a:prstGeom prst="rect">
              <a:avLst/>
            </a:prstGeom>
            <a:noFill/>
          </p:spPr>
          <p:txBody>
            <a:bodyPr wrap="none" rtlCol="0">
              <a:spAutoFit/>
            </a:bodyPr>
            <a:lstStyle/>
            <a:p>
              <a:r>
                <a:rPr lang="tr-TR" sz="1050" dirty="0" smtClean="0"/>
                <a:t>Bearing Angle</a:t>
              </a:r>
              <a:endParaRPr lang="tr-TR" sz="1050" dirty="0"/>
            </a:p>
          </p:txBody>
        </p:sp>
        <p:sp>
          <p:nvSpPr>
            <p:cNvPr id="61" name="TextBox 60"/>
            <p:cNvSpPr txBox="1"/>
            <p:nvPr/>
          </p:nvSpPr>
          <p:spPr>
            <a:xfrm rot="20365342">
              <a:off x="3720116" y="3534966"/>
              <a:ext cx="777777" cy="246221"/>
            </a:xfrm>
            <a:prstGeom prst="rect">
              <a:avLst/>
            </a:prstGeom>
            <a:noFill/>
          </p:spPr>
          <p:txBody>
            <a:bodyPr wrap="none" rtlCol="0">
              <a:spAutoFit/>
            </a:bodyPr>
            <a:lstStyle/>
            <a:p>
              <a:r>
                <a:rPr lang="tr-TR" sz="1000" dirty="0" smtClean="0"/>
                <a:t>Amplitude</a:t>
              </a:r>
              <a:endParaRPr lang="tr-TR" sz="1000" dirty="0"/>
            </a:p>
          </p:txBody>
        </p:sp>
      </p:grpSp>
      <p:sp>
        <p:nvSpPr>
          <p:cNvPr id="66" name="Isosceles Triangle 65"/>
          <p:cNvSpPr/>
          <p:nvPr/>
        </p:nvSpPr>
        <p:spPr>
          <a:xfrm rot="5400000">
            <a:off x="5638664" y="269674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0" name="Straight Connector 69"/>
          <p:cNvCxnSpPr>
            <a:stCxn id="48" idx="3"/>
            <a:endCxn id="66" idx="3"/>
          </p:cNvCxnSpPr>
          <p:nvPr/>
        </p:nvCxnSpPr>
        <p:spPr>
          <a:xfrm flipV="1">
            <a:off x="5472113" y="2942195"/>
            <a:ext cx="103152" cy="96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562565" y="2794591"/>
            <a:ext cx="303288" cy="307777"/>
          </a:xfrm>
          <a:prstGeom prst="rect">
            <a:avLst/>
          </a:prstGeom>
          <a:noFill/>
        </p:spPr>
        <p:txBody>
          <a:bodyPr wrap="none" rtlCol="0">
            <a:spAutoFit/>
          </a:bodyPr>
          <a:lstStyle/>
          <a:p>
            <a:r>
              <a:rPr lang="tr-TR" sz="1400" dirty="0" smtClean="0"/>
              <a:t>K</a:t>
            </a:r>
            <a:endParaRPr lang="tr-TR" sz="1400" dirty="0"/>
          </a:p>
        </p:txBody>
      </p:sp>
    </p:spTree>
    <p:extLst>
      <p:ext uri="{BB962C8B-B14F-4D97-AF65-F5344CB8AC3E}">
        <p14:creationId xmlns="" xmlns:p14="http://schemas.microsoft.com/office/powerpoint/2010/main" val="1700721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buFont typeface="Arial" pitchFamily="34" charset="0"/>
              <a:buChar char="•"/>
            </a:pPr>
            <a:r>
              <a:rPr lang="tr-TR" sz="1200" dirty="0" smtClean="0"/>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p:spPr>
      </p:pic>
      <p:sp>
        <p:nvSpPr>
          <p:cNvPr id="67" name="TextBox 66"/>
          <p:cNvSpPr txBox="1"/>
          <p:nvPr/>
        </p:nvSpPr>
        <p:spPr>
          <a:xfrm>
            <a:off x="1392366" y="6172297"/>
            <a:ext cx="1827103" cy="307777"/>
          </a:xfrm>
          <a:prstGeom prst="rect">
            <a:avLst/>
          </a:prstGeom>
          <a:noFill/>
        </p:spPr>
        <p:txBody>
          <a:bodyPr wrap="none" rtlCol="0">
            <a:spAutoFit/>
          </a:bodyPr>
          <a:lstStyle/>
          <a:p>
            <a:r>
              <a:rPr lang="tr-TR" sz="1400" dirty="0" smtClean="0"/>
              <a:t>Gazebo Environment</a:t>
            </a:r>
            <a:endParaRPr lang="tr-TR" sz="1400" dirty="0"/>
          </a:p>
        </p:txBody>
      </p:sp>
      <p:sp>
        <p:nvSpPr>
          <p:cNvPr id="68" name="TextBox 67"/>
          <p:cNvSpPr txBox="1"/>
          <p:nvPr/>
        </p:nvSpPr>
        <p:spPr>
          <a:xfrm>
            <a:off x="5867650" y="6172297"/>
            <a:ext cx="1793440" cy="307777"/>
          </a:xfrm>
          <a:prstGeom prst="rect">
            <a:avLst/>
          </a:prstGeom>
          <a:noFill/>
        </p:spPr>
        <p:txBody>
          <a:bodyPr wrap="none" rtlCol="0">
            <a:spAutoFit/>
          </a:bodyPr>
          <a:lstStyle/>
          <a:p>
            <a:r>
              <a:rPr lang="tr-TR" sz="1400" dirty="0" smtClean="0"/>
              <a:t>Matlab Environment</a:t>
            </a:r>
            <a:endParaRPr lang="tr-TR" sz="1400" dirty="0"/>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672253" cy="261610"/>
          </a:xfrm>
          <a:prstGeom prst="rect">
            <a:avLst/>
          </a:prstGeom>
          <a:noFill/>
        </p:spPr>
        <p:txBody>
          <a:bodyPr wrap="none" rtlCol="0">
            <a:spAutoFit/>
          </a:bodyPr>
          <a:lstStyle/>
          <a:p>
            <a:r>
              <a:rPr lang="tr-TR" sz="1100" dirty="0" smtClean="0"/>
              <a:t>Artificial Forces Method</a:t>
            </a:r>
            <a:endParaRPr lang="tr-TR" sz="1100" dirty="0"/>
          </a:p>
        </p:txBody>
      </p:sp>
      <p:sp>
        <p:nvSpPr>
          <p:cNvPr id="11" name="TextBox 10"/>
          <p:cNvSpPr txBox="1"/>
          <p:nvPr/>
        </p:nvSpPr>
        <p:spPr>
          <a:xfrm>
            <a:off x="7321919" y="3206426"/>
            <a:ext cx="1653017" cy="261610"/>
          </a:xfrm>
          <a:prstGeom prst="rect">
            <a:avLst/>
          </a:prstGeom>
          <a:noFill/>
        </p:spPr>
        <p:txBody>
          <a:bodyPr wrap="none" rtlCol="0">
            <a:spAutoFit/>
          </a:bodyPr>
          <a:lstStyle/>
          <a:p>
            <a:r>
              <a:rPr lang="tr-TR" sz="1100" dirty="0" smtClean="0"/>
              <a:t>Bubble Packing Method</a:t>
            </a:r>
            <a:endParaRPr lang="tr-TR" sz="1100" dirty="0"/>
          </a:p>
        </p:txBody>
      </p:sp>
      <p:sp>
        <p:nvSpPr>
          <p:cNvPr id="12" name="TextBox 11"/>
          <p:cNvSpPr txBox="1"/>
          <p:nvPr/>
        </p:nvSpPr>
        <p:spPr>
          <a:xfrm>
            <a:off x="7165587" y="5037808"/>
            <a:ext cx="2024913" cy="261610"/>
          </a:xfrm>
          <a:prstGeom prst="rect">
            <a:avLst/>
          </a:prstGeom>
          <a:noFill/>
        </p:spPr>
        <p:txBody>
          <a:bodyPr wrap="none" rtlCol="0">
            <a:spAutoFit/>
          </a:bodyPr>
          <a:lstStyle/>
          <a:p>
            <a:r>
              <a:rPr lang="tr-TR" sz="1100" dirty="0" smtClean="0"/>
              <a:t>Randomized  Fractals Method</a:t>
            </a:r>
            <a:endParaRPr lang="tr-TR" sz="1100" dirty="0"/>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t>Formation Control System</a:t>
            </a:r>
          </a:p>
        </p:txBody>
      </p:sp>
      <p:pic>
        <p:nvPicPr>
          <p:cNvPr id="28674" name="Picture 2" descr="C:\Users\Kadir\Desktop\Seminer\karsilastirma.png"/>
          <p:cNvPicPr>
            <a:picLocks noChangeAspect="1" noChangeArrowheads="1"/>
          </p:cNvPicPr>
          <p:nvPr/>
        </p:nvPicPr>
        <p:blipFill>
          <a:blip r:embed="rId2"/>
          <a:srcRect/>
          <a:stretch>
            <a:fillRect/>
          </a:stretch>
        </p:blipFill>
        <p:spPr bwMode="auto">
          <a:xfrm>
            <a:off x="1821729" y="3304165"/>
            <a:ext cx="5442490" cy="1554641"/>
          </a:xfrm>
          <a:prstGeom prst="rect">
            <a:avLst/>
          </a:prstGeom>
          <a:noFill/>
        </p:spPr>
      </p:pic>
      <p:sp>
        <p:nvSpPr>
          <p:cNvPr id="6" name="TextBox 5"/>
          <p:cNvSpPr txBox="1"/>
          <p:nvPr/>
        </p:nvSpPr>
        <p:spPr>
          <a:xfrm>
            <a:off x="457200" y="2045173"/>
            <a:ext cx="4621714" cy="276999"/>
          </a:xfrm>
          <a:prstGeom prst="rect">
            <a:avLst/>
          </a:prstGeom>
          <a:noFill/>
        </p:spPr>
        <p:txBody>
          <a:bodyPr wrap="none" rtlCol="0">
            <a:spAutoFit/>
          </a:bodyPr>
          <a:lstStyle/>
          <a:p>
            <a:pPr>
              <a:buFont typeface="Arial" pitchFamily="34" charset="0"/>
              <a:buChar char="•"/>
            </a:pPr>
            <a:r>
              <a:rPr lang="tr-TR" sz="1200" dirty="0" smtClean="0"/>
              <a:t>Comparison of different solution method are illustrated in Table -1</a:t>
            </a:r>
            <a:endParaRPr lang="tr-TR" sz="1200" dirty="0"/>
          </a:p>
        </p:txBody>
      </p:sp>
      <p:sp>
        <p:nvSpPr>
          <p:cNvPr id="7" name="TextBox 6"/>
          <p:cNvSpPr txBox="1"/>
          <p:nvPr/>
        </p:nvSpPr>
        <p:spPr>
          <a:xfrm>
            <a:off x="4005943" y="2934833"/>
            <a:ext cx="931089" cy="369332"/>
          </a:xfrm>
          <a:prstGeom prst="rect">
            <a:avLst/>
          </a:prstGeom>
          <a:noFill/>
        </p:spPr>
        <p:txBody>
          <a:bodyPr wrap="none" rtlCol="0">
            <a:spAutoFit/>
          </a:bodyPr>
          <a:lstStyle/>
          <a:p>
            <a:r>
              <a:rPr lang="tr-TR" dirty="0" smtClean="0"/>
              <a:t>Table -1</a:t>
            </a:r>
            <a:endParaRPr lang="tr-TR" dirty="0"/>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596554" cy="276999"/>
          </a:xfrm>
          <a:prstGeom prst="rect">
            <a:avLst/>
          </a:prstGeom>
          <a:noFill/>
        </p:spPr>
        <p:txBody>
          <a:bodyPr wrap="square" rtlCol="0">
            <a:spAutoFit/>
          </a:bodyPr>
          <a:lstStyle/>
          <a:p>
            <a:pPr>
              <a:buFont typeface="Arial" pitchFamily="34" charset="0"/>
              <a:buChar char="•"/>
            </a:pPr>
            <a:r>
              <a:rPr lang="tr-TR" sz="1200" dirty="0" smtClean="0"/>
              <a:t>Hardware applications which </a:t>
            </a:r>
            <a:r>
              <a:rPr lang="en-US" sz="1200" dirty="0" smtClean="0"/>
              <a:t>implements the methods discussed in this thesis work are also developed</a:t>
            </a:r>
            <a:endParaRPr lang="tr-TR" sz="1200" dirty="0" smtClean="0"/>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5078313"/>
          </a:xfrm>
          <a:prstGeom prst="rect">
            <a:avLst/>
          </a:prstGeom>
          <a:noFill/>
        </p:spPr>
        <p:txBody>
          <a:bodyPr wrap="square" rtlCol="0">
            <a:spAutoFit/>
          </a:bodyPr>
          <a:lstStyle/>
          <a:p>
            <a:endParaRPr lang="tr-TR" dirty="0" smtClean="0"/>
          </a:p>
          <a:p>
            <a:pPr>
              <a:buFont typeface="Arial" pitchFamily="34" charset="0"/>
              <a:buChar char="•"/>
            </a:pPr>
            <a:r>
              <a:rPr lang="tr-TR" dirty="0" smtClean="0"/>
              <a:t> In literature, generally it is assumed that swarms are composed of homogenous agents, and formation shapes are simple geometrical shapes which do not change dynamically.</a:t>
            </a:r>
          </a:p>
          <a:p>
            <a:pPr>
              <a:buFont typeface="Arial" pitchFamily="34" charset="0"/>
              <a:buChar char="•"/>
            </a:pPr>
            <a:endParaRPr lang="tr-TR" dirty="0" smtClean="0"/>
          </a:p>
          <a:p>
            <a:pPr>
              <a:buFont typeface="Arial" pitchFamily="34" charset="0"/>
              <a:buChar char="•"/>
            </a:pPr>
            <a:r>
              <a:rPr lang="tr-TR" dirty="0" smtClean="0"/>
              <a:t> We have proposed a complete solution, including formation control and localization process. We aim to implement a formation control system with heterogenous agents and complex geometrical shapes which are dynamically changing.</a:t>
            </a:r>
          </a:p>
          <a:p>
            <a:pPr>
              <a:buFont typeface="Arial" pitchFamily="34" charset="0"/>
              <a:buChar char="•"/>
            </a:pPr>
            <a:endParaRPr lang="tr-TR" dirty="0" smtClean="0"/>
          </a:p>
          <a:p>
            <a:pPr>
              <a:buFont typeface="Arial" pitchFamily="34" charset="0"/>
              <a:buChar char="•"/>
            </a:pPr>
            <a:r>
              <a:rPr lang="tr-TR" dirty="0" smtClean="0"/>
              <a:t> We have proposed different solutions to the formation control problem and discuss  about their performance.</a:t>
            </a:r>
          </a:p>
          <a:p>
            <a:pPr>
              <a:buFont typeface="Arial" pitchFamily="34" charset="0"/>
              <a:buChar char="•"/>
            </a:pPr>
            <a:endParaRPr lang="tr-TR" dirty="0" smtClean="0"/>
          </a:p>
          <a:p>
            <a:pPr>
              <a:buFont typeface="Arial" pitchFamily="34" charset="0"/>
              <a:buChar char="•"/>
            </a:pPr>
            <a:r>
              <a:rPr lang="tr-TR" dirty="0" smtClean="0"/>
              <a:t>We make hardware applications to demonstrate that the proposed methods can be implemented in real time applications </a:t>
            </a:r>
          </a:p>
          <a:p>
            <a:pPr>
              <a:buFont typeface="Arial" pitchFamily="34" charset="0"/>
              <a:buChar char="•"/>
            </a:pPr>
            <a:endParaRPr lang="tr-TR" dirty="0" smtClean="0"/>
          </a:p>
          <a:p>
            <a:pPr>
              <a:buFont typeface="Arial" pitchFamily="34" charset="0"/>
              <a:buChar char="•"/>
            </a:pPr>
            <a:endParaRPr lang="tr-TR" dirty="0" smtClean="0"/>
          </a:p>
          <a:p>
            <a:pPr>
              <a:buFont typeface="Arial" pitchFamily="34" charset="0"/>
              <a:buChar char="•"/>
            </a:pPr>
            <a:endParaRPr lang="tr-TR" dirty="0" smtClean="0"/>
          </a:p>
          <a:p>
            <a:pPr>
              <a:buFont typeface="Arial" pitchFamily="34" charset="0"/>
              <a:buChar char="•"/>
            </a:pPr>
            <a:endParaRPr lang="tr-TR" dirty="0"/>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4801314"/>
          </a:xfrm>
          <a:prstGeom prst="rect">
            <a:avLst/>
          </a:prstGeom>
          <a:noFill/>
        </p:spPr>
        <p:txBody>
          <a:bodyPr wrap="square" rtlCol="0">
            <a:spAutoFit/>
          </a:bodyPr>
          <a:lstStyle/>
          <a:p>
            <a:pPr algn="just">
              <a:buFont typeface="Arial" pitchFamily="34" charset="0"/>
              <a:buChar char="•"/>
            </a:pPr>
            <a:r>
              <a:rPr lang="tr-TR" dirty="0" smtClean="0"/>
              <a:t> Hardware implementation will be done with more agents</a:t>
            </a:r>
          </a:p>
          <a:p>
            <a:pPr algn="just">
              <a:buFont typeface="Arial" pitchFamily="34" charset="0"/>
              <a:buChar char="•"/>
            </a:pPr>
            <a:endParaRPr lang="tr-TR" dirty="0" smtClean="0"/>
          </a:p>
          <a:p>
            <a:pPr algn="just">
              <a:buFont typeface="Arial" pitchFamily="34" charset="0"/>
              <a:buChar char="•"/>
            </a:pPr>
            <a:r>
              <a:rPr lang="tr-TR" dirty="0" smtClean="0"/>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dirty="0" smtClean="0"/>
          </a:p>
          <a:p>
            <a:pPr algn="just">
              <a:buFont typeface="Arial" pitchFamily="34" charset="0"/>
              <a:buChar char="•"/>
            </a:pPr>
            <a:r>
              <a:rPr lang="tr-TR" dirty="0" smtClean="0"/>
              <a:t>Obstacle avoidance is implemented with potential fields. To avoid unwanted equilibrium states, obstacle avoidance feature will be implemented with a more appropriate way (e.g. Tangent bug algorithm).</a:t>
            </a:r>
          </a:p>
          <a:p>
            <a:pPr algn="just">
              <a:buFont typeface="Arial" pitchFamily="34" charset="0"/>
              <a:buChar char="•"/>
            </a:pPr>
            <a:endParaRPr lang="tr-TR" dirty="0" smtClean="0"/>
          </a:p>
          <a:p>
            <a:pPr algn="just">
              <a:buFont typeface="Arial" pitchFamily="34" charset="0"/>
              <a:buChar char="•"/>
            </a:pPr>
            <a:r>
              <a:rPr lang="tr-TR" dirty="0" smtClean="0"/>
              <a:t>Heterogenous agents are used to achieve complex tasks with different functionalities of individual agents. W</a:t>
            </a:r>
            <a:r>
              <a:rPr lang="en-US" dirty="0" smtClean="0"/>
              <a:t>e have focused on achieving complex </a:t>
            </a:r>
            <a:r>
              <a:rPr lang="tr-TR" dirty="0" smtClean="0"/>
              <a:t>f</a:t>
            </a:r>
            <a:r>
              <a:rPr lang="en-US" dirty="0" err="1" smtClean="0"/>
              <a:t>ormation</a:t>
            </a:r>
            <a:r>
              <a:rPr lang="en-US" dirty="0" smtClean="0"/>
              <a:t> shapes</a:t>
            </a:r>
            <a:r>
              <a:rPr lang="tr-TR" dirty="0" smtClean="0"/>
              <a:t> </a:t>
            </a:r>
            <a:r>
              <a:rPr lang="en-US" dirty="0" smtClean="0"/>
              <a:t>with </a:t>
            </a:r>
            <a:r>
              <a:rPr lang="en-US" dirty="0" err="1" smtClean="0"/>
              <a:t>heterogenous</a:t>
            </a:r>
            <a:r>
              <a:rPr lang="en-US" dirty="0" smtClean="0"/>
              <a:t> mobile robots rather than achieving complex tasks after getting</a:t>
            </a:r>
            <a:r>
              <a:rPr lang="tr-TR" dirty="0" smtClean="0"/>
              <a:t> </a:t>
            </a:r>
            <a:r>
              <a:rPr lang="en-US" dirty="0" smtClean="0"/>
              <a:t>the desired formation shapes. The next step for this project is to add the capability of</a:t>
            </a:r>
            <a:r>
              <a:rPr lang="tr-TR" dirty="0" smtClean="0"/>
              <a:t> </a:t>
            </a:r>
            <a:r>
              <a:rPr lang="en-US" dirty="0" smtClean="0"/>
              <a:t>doing these kind of tasks with the agents from different capabilities</a:t>
            </a:r>
            <a:r>
              <a:rPr lang="tr-TR" dirty="0" smtClean="0"/>
              <a:t>.</a:t>
            </a:r>
            <a:endParaRPr lang="tr-TR" dirty="0"/>
          </a:p>
        </p:txBody>
      </p:sp>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100" dirty="0" smtClean="0"/>
              <a:t>[1]</a:t>
            </a:r>
            <a:r>
              <a:rPr lang="tr-TR" sz="1100" dirty="0" smtClean="0">
                <a:hlinkClick r:id="rId2"/>
              </a:rPr>
              <a:t> </a:t>
            </a:r>
            <a:r>
              <a:rPr lang="tr-TR" sz="1050" dirty="0" smtClean="0">
                <a:hlinkClick r:id="rId2"/>
              </a:rPr>
              <a:t>http://www.eecs.harvard.edu/ssr/projects/progSA/kilobot.html</a:t>
            </a:r>
            <a:endParaRPr lang="tr-TR" sz="1100" dirty="0" smtClean="0"/>
          </a:p>
          <a:p>
            <a:pPr>
              <a:buFont typeface="Arial" pitchFamily="34" charset="0"/>
              <a:buChar char="•"/>
            </a:pPr>
            <a:r>
              <a:rPr lang="tr-TR" sz="1100" dirty="0" smtClean="0"/>
              <a:t>[2] </a:t>
            </a:r>
            <a:r>
              <a:rPr lang="tr-TR" sz="900" dirty="0" smtClean="0"/>
              <a:t>Martin N, Klupar P, “</a:t>
            </a:r>
            <a:r>
              <a:rPr lang="en-US" sz="900" dirty="0" err="1" smtClean="0"/>
              <a:t>Techsat</a:t>
            </a:r>
            <a:r>
              <a:rPr lang="en-US" sz="900" dirty="0" smtClean="0"/>
              <a:t> 21 And Revolutionizing Space</a:t>
            </a:r>
            <a:r>
              <a:rPr lang="tr-TR" sz="900" dirty="0" smtClean="0"/>
              <a:t> M</a:t>
            </a:r>
            <a:r>
              <a:rPr lang="en-US" sz="900" dirty="0" err="1" smtClean="0"/>
              <a:t>issions</a:t>
            </a:r>
            <a:r>
              <a:rPr lang="tr-TR" sz="900" dirty="0" smtClean="0"/>
              <a:t> Using Mıcrosatellıtes”, </a:t>
            </a:r>
            <a:endParaRPr lang="tr-TR" sz="1100" dirty="0" smtClean="0"/>
          </a:p>
          <a:p>
            <a:pPr>
              <a:buFont typeface="Arial" pitchFamily="34" charset="0"/>
              <a:buChar char="•"/>
            </a:pPr>
            <a:r>
              <a:rPr lang="tr-TR" sz="1100" dirty="0" smtClean="0"/>
              <a:t>[3]</a:t>
            </a:r>
            <a:r>
              <a:rPr lang="tr-TR" sz="1100" dirty="0" smtClean="0">
                <a:hlinkClick r:id="rId3"/>
              </a:rPr>
              <a:t> </a:t>
            </a:r>
            <a:r>
              <a:rPr lang="tr-TR" sz="1050" dirty="0" smtClean="0">
                <a:hlinkClick r:id="rId3"/>
              </a:rPr>
              <a:t>http://www.swarmanoid.org/swarmanoid_hardware.php.html</a:t>
            </a:r>
            <a:endParaRPr lang="tr-TR" sz="1050" dirty="0" smtClean="0"/>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r>
              <a:rPr lang="tr-TR" sz="1050" dirty="0" smtClean="0"/>
              <a:t>[10] http://electronicdesign.com/systems/advanced-robots-swarm-nyc-s-museum-math</a:t>
            </a:r>
          </a:p>
          <a:p>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r>
              <a:rPr lang="tr-TR" sz="1050" dirty="0" smtClean="0"/>
              <a:t>[15]  https://nevraa.wordpress.com/2012/08/08/dijkstra-algoritmasi-ile-en-kisa-yol-bulma/</a:t>
            </a:r>
          </a:p>
          <a:p>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100" dirty="0" smtClean="0"/>
          </a:p>
          <a:p>
            <a:endParaRPr lang="tr-TR" sz="1100" dirty="0" smtClean="0"/>
          </a:p>
          <a:p>
            <a:r>
              <a:rPr lang="tr-TR" sz="1100" dirty="0" smtClean="0"/>
              <a:t>                           </a:t>
            </a:r>
            <a:endParaRPr lang="tr-TR" sz="110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354748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 xmlns:p14="http://schemas.microsoft.com/office/powerpoint/2010/main" val="125623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en-US" dirty="0" smtClean="0"/>
              <a:t>One of the most important characteristic of an agent in</a:t>
            </a:r>
            <a:r>
              <a:rPr lang="tr-TR" dirty="0" smtClean="0"/>
              <a:t> </a:t>
            </a:r>
            <a:r>
              <a:rPr lang="en-US" dirty="0" smtClean="0"/>
              <a:t>the swarm is its simplicity and limited sensor &amp; communication capability [</a:t>
            </a:r>
            <a:r>
              <a:rPr lang="tr-TR" dirty="0" smtClean="0"/>
              <a:t>12</a:t>
            </a:r>
            <a:r>
              <a:rPr lang="en-US" dirty="0" smtClean="0"/>
              <a:t>].</a:t>
            </a:r>
            <a:r>
              <a:rPr lang="tr-TR" dirty="0" smtClean="0"/>
              <a:t> Most 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Local </a:t>
              </a:r>
              <a:r>
                <a:rPr lang="en-US" sz="1100" dirty="0" err="1" smtClean="0"/>
                <a:t>Trilateration</a:t>
              </a:r>
              <a:endParaRPr lang="tr-TR" sz="1100" dirty="0" smtClean="0"/>
            </a:p>
            <a:p>
              <a:pPr algn="ctr"/>
              <a:endParaRPr lang="tr-TR" sz="1100" dirty="0"/>
            </a:p>
          </p:txBody>
        </p:sp>
        <p:sp>
          <p:nvSpPr>
            <p:cNvPr id="66" name="TextBox 65"/>
            <p:cNvSpPr txBox="1"/>
            <p:nvPr/>
          </p:nvSpPr>
          <p:spPr>
            <a:xfrm>
              <a:off x="3715919" y="2318710"/>
              <a:ext cx="967680" cy="437699"/>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Route Table</a:t>
              </a:r>
            </a:p>
            <a:p>
              <a:pPr algn="ctr"/>
              <a:r>
                <a:rPr lang="en-US" sz="1100" dirty="0" smtClean="0"/>
                <a:t> Algorithms</a:t>
              </a:r>
              <a:endParaRPr lang="tr-TR" sz="1100" dirty="0"/>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State </a:t>
              </a:r>
              <a:r>
                <a:rPr lang="en-US" sz="1100" dirty="0" err="1" smtClean="0"/>
                <a:t>Propogation</a:t>
              </a:r>
              <a:endParaRPr lang="en-US" sz="1100" dirty="0" smtClean="0"/>
            </a:p>
            <a:p>
              <a:pPr algn="ctr"/>
              <a:endParaRPr lang="tr-TR" sz="1100" dirty="0"/>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State Estimator</a:t>
              </a:r>
            </a:p>
            <a:p>
              <a:pPr algn="ctr"/>
              <a:endParaRPr lang="tr-TR" sz="1100" dirty="0"/>
            </a:p>
          </p:txBody>
        </p:sp>
        <p:sp>
          <p:nvSpPr>
            <p:cNvPr id="82" name="TextBox 81"/>
            <p:cNvSpPr txBox="1"/>
            <p:nvPr/>
          </p:nvSpPr>
          <p:spPr>
            <a:xfrm>
              <a:off x="4709519" y="2932214"/>
              <a:ext cx="414720" cy="437699"/>
            </a:xfrm>
            <a:prstGeom prst="rect">
              <a:avLst/>
            </a:prstGeom>
            <a:noFill/>
            <a:ln w="6350">
              <a:solidFill>
                <a:schemeClr val="accent1">
                  <a:shade val="95000"/>
                  <a:satMod val="105000"/>
                </a:schemeClr>
              </a:solidFill>
              <a:prstDash val="dash"/>
            </a:ln>
          </p:spPr>
          <p:txBody>
            <a:bodyPr wrap="square" lIns="82945" tIns="41473" rIns="82945" bIns="41473" rtlCol="0">
              <a:spAutoFit/>
            </a:bodyPr>
            <a:lstStyle/>
            <a:p>
              <a:pPr algn="ctr"/>
              <a:endParaRPr lang="en-US" sz="1100" dirty="0" smtClean="0"/>
            </a:p>
            <a:p>
              <a:pPr algn="ctr"/>
              <a:endParaRPr lang="tr-TR" sz="1100" dirty="0"/>
            </a:p>
          </p:txBody>
        </p:sp>
        <p:sp>
          <p:nvSpPr>
            <p:cNvPr id="83" name="TextBox 82"/>
            <p:cNvSpPr txBox="1"/>
            <p:nvPr/>
          </p:nvSpPr>
          <p:spPr>
            <a:xfrm>
              <a:off x="3931920" y="2932214"/>
              <a:ext cx="887259" cy="406921"/>
            </a:xfrm>
            <a:prstGeom prst="rect">
              <a:avLst/>
            </a:prstGeom>
            <a:noFill/>
          </p:spPr>
          <p:txBody>
            <a:bodyPr wrap="none" lIns="82945" tIns="41473" rIns="82945" bIns="41473" rtlCol="0">
              <a:spAutoFit/>
            </a:bodyPr>
            <a:lstStyle/>
            <a:p>
              <a:pPr algn="ctr"/>
              <a:r>
                <a:rPr lang="en-US" sz="1000" dirty="0" smtClean="0"/>
                <a:t>Localization </a:t>
              </a:r>
            </a:p>
            <a:p>
              <a:pPr algn="ctr"/>
              <a:r>
                <a:rPr lang="en-US" sz="1000" dirty="0" smtClean="0"/>
                <a:t>Timer</a:t>
              </a:r>
              <a:endParaRPr lang="tr-TR" sz="1000" dirty="0"/>
            </a:p>
          </p:txBody>
        </p:sp>
        <p:cxnSp>
          <p:nvCxnSpPr>
            <p:cNvPr id="84" name="Straight Connector 83"/>
            <p:cNvCxnSpPr/>
            <p:nvPr/>
          </p:nvCxnSpPr>
          <p:spPr>
            <a:xfrm rot="5400000" flipH="1" flipV="1">
              <a:off x="4640370" y="2793960"/>
              <a:ext cx="553018"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7560"/>
              <a:ext cx="393690" cy="150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4916879" y="3139596"/>
              <a:ext cx="138240" cy="7115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Formation Control</a:t>
              </a:r>
            </a:p>
            <a:p>
              <a:pPr algn="ctr"/>
              <a:endParaRPr lang="tr-TR" sz="1100" dirty="0"/>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68637" cy="406921"/>
            </a:xfrm>
            <a:prstGeom prst="rect">
              <a:avLst/>
            </a:prstGeom>
            <a:noFill/>
          </p:spPr>
          <p:txBody>
            <a:bodyPr wrap="none" lIns="82945" tIns="41473" rIns="82945" bIns="41473" rtlCol="0">
              <a:spAutoFit/>
            </a:bodyPr>
            <a:lstStyle/>
            <a:p>
              <a:pPr algn="ctr"/>
              <a:r>
                <a:rPr lang="en-US" sz="1000" dirty="0" smtClean="0"/>
                <a:t>Formation</a:t>
              </a:r>
            </a:p>
            <a:p>
              <a:pPr algn="ctr"/>
              <a:r>
                <a:rPr lang="en-US" sz="1000" dirty="0" smtClean="0"/>
                <a:t>Shape</a:t>
              </a:r>
              <a:endParaRPr lang="tr-TR" sz="1000" dirty="0"/>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t>Agent </a:t>
              </a:r>
            </a:p>
            <a:p>
              <a:pPr algn="ctr"/>
              <a:r>
                <a:rPr lang="en-US" sz="1100" dirty="0" smtClean="0"/>
                <a:t>Dynamics</a:t>
              </a:r>
            </a:p>
            <a:p>
              <a:pPr algn="ctr"/>
              <a:endParaRPr lang="tr-TR" sz="1100" dirty="0"/>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60765" cy="195447"/>
            </a:xfrm>
            <a:prstGeom prst="rect">
              <a:avLst/>
            </a:prstGeom>
            <a:noFill/>
          </p:spPr>
          <p:txBody>
            <a:bodyPr wrap="none" lIns="82945" tIns="41473" rIns="82945" bIns="41473" rtlCol="0">
              <a:spAutoFit/>
            </a:bodyPr>
            <a:lstStyle/>
            <a:p>
              <a:pPr algn="ctr"/>
              <a:r>
                <a:rPr lang="en-US" sz="700" b="1" dirty="0" smtClean="0"/>
                <a:t>Acc. Sensors</a:t>
              </a:r>
              <a:endParaRPr lang="tr-TR" sz="700" b="1" dirty="0"/>
            </a:p>
          </p:txBody>
        </p:sp>
        <p:sp>
          <p:nvSpPr>
            <p:cNvPr id="107" name="TextBox 106"/>
            <p:cNvSpPr txBox="1"/>
            <p:nvPr/>
          </p:nvSpPr>
          <p:spPr>
            <a:xfrm>
              <a:off x="195983" y="4058988"/>
              <a:ext cx="807296" cy="195447"/>
            </a:xfrm>
            <a:prstGeom prst="rect">
              <a:avLst/>
            </a:prstGeom>
            <a:noFill/>
          </p:spPr>
          <p:txBody>
            <a:bodyPr wrap="none" lIns="82945" tIns="41473" rIns="82945" bIns="41473" rtlCol="0">
              <a:spAutoFit/>
            </a:bodyPr>
            <a:lstStyle/>
            <a:p>
              <a:pPr algn="ctr"/>
              <a:r>
                <a:rPr lang="en-US" sz="700" b="1" dirty="0" smtClean="0"/>
                <a:t>Gyro Sensors</a:t>
              </a:r>
              <a:endParaRPr lang="tr-TR" sz="700" b="1" dirty="0"/>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83063" cy="191478"/>
            </a:xfrm>
            <a:prstGeom prst="rect">
              <a:avLst/>
            </a:prstGeom>
            <a:noFill/>
          </p:spPr>
          <p:txBody>
            <a:bodyPr wrap="none" lIns="82945" tIns="41473" rIns="82945" bIns="41473" rtlCol="0">
              <a:spAutoFit/>
            </a:bodyPr>
            <a:lstStyle/>
            <a:p>
              <a:pPr algn="ctr"/>
              <a:r>
                <a:rPr lang="en-US" sz="700" b="1" dirty="0" smtClean="0"/>
                <a:t>Mag. Sensors</a:t>
              </a:r>
              <a:endParaRPr lang="tr-TR" sz="700" b="1" dirty="0"/>
            </a:p>
          </p:txBody>
        </p:sp>
        <p:sp>
          <p:nvSpPr>
            <p:cNvPr id="110" name="TextBox 109"/>
            <p:cNvSpPr txBox="1"/>
            <p:nvPr/>
          </p:nvSpPr>
          <p:spPr>
            <a:xfrm>
              <a:off x="1232784" y="2220203"/>
              <a:ext cx="1045957" cy="191478"/>
            </a:xfrm>
            <a:prstGeom prst="rect">
              <a:avLst/>
            </a:prstGeom>
            <a:noFill/>
          </p:spPr>
          <p:txBody>
            <a:bodyPr wrap="none" lIns="82945" tIns="41473" rIns="82945" bIns="41473" rtlCol="0">
              <a:spAutoFit/>
            </a:bodyPr>
            <a:lstStyle/>
            <a:p>
              <a:pPr algn="ctr"/>
              <a:r>
                <a:rPr lang="en-US" sz="700" b="1" dirty="0" smtClean="0"/>
                <a:t>Ultrasonic Sensors</a:t>
              </a:r>
              <a:endParaRPr lang="tr-TR" sz="700" b="1" dirty="0"/>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t>LOCAL POSITIONING</a:t>
              </a:r>
              <a:r>
                <a:rPr lang="tr-TR" sz="1300" dirty="0" smtClean="0"/>
                <a:t> SYSTEM</a:t>
              </a:r>
              <a:endParaRPr lang="tr-TR" sz="1300" dirty="0"/>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t>FORMATION CONTROL</a:t>
              </a:r>
              <a:r>
                <a:rPr lang="tr-TR" sz="1300" dirty="0" smtClean="0"/>
                <a:t> SYSTEM</a:t>
              </a:r>
              <a:endParaRPr lang="tr-TR" sz="1300" dirty="0"/>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631216"/>
          </a:xfrm>
          <a:prstGeom prst="rect">
            <a:avLst/>
          </a:prstGeom>
          <a:noFill/>
        </p:spPr>
        <p:txBody>
          <a:bodyPr wrap="square" rtlCol="0">
            <a:spAutoFit/>
          </a:bodyPr>
          <a:lstStyle/>
          <a:p>
            <a:pPr algn="just"/>
            <a:r>
              <a:rPr lang="tr-TR" sz="1600" u="sng" dirty="0" smtClean="0"/>
              <a:t>2)</a:t>
            </a:r>
            <a:r>
              <a:rPr lang="en-US" sz="1600" u="sng" dirty="0" smtClean="0"/>
              <a:t>Route Table Determination</a:t>
            </a:r>
          </a:p>
          <a:p>
            <a:pPr algn="just"/>
            <a:endParaRPr lang="en-US" sz="1400" dirty="0" smtClean="0"/>
          </a:p>
          <a:p>
            <a:pPr algn="just"/>
            <a:r>
              <a:rPr lang="en-US" sz="1400" dirty="0" smtClean="0"/>
              <a:t>This process </a:t>
            </a:r>
            <a:r>
              <a:rPr lang="tr-TR" sz="1400" dirty="0" smtClean="0"/>
              <a:t>creates a mesh network which is a communication backbone in the swarm. It also </a:t>
            </a:r>
            <a:r>
              <a:rPr lang="en-US" sz="1400" dirty="0" smtClean="0"/>
              <a:t>determines the clusters around the</a:t>
            </a:r>
            <a:r>
              <a:rPr lang="tr-TR" sz="1400" dirty="0" smtClean="0"/>
              <a:t> p</a:t>
            </a:r>
            <a:r>
              <a:rPr lang="en-US" sz="1400" dirty="0" err="1" smtClean="0"/>
              <a:t>osition</a:t>
            </a:r>
            <a:r>
              <a:rPr lang="en-US" sz="1400" dirty="0" smtClean="0"/>
              <a:t> beacons and provides the order for the </a:t>
            </a:r>
            <a:r>
              <a:rPr lang="tr-TR" sz="1400" dirty="0" smtClean="0"/>
              <a:t>l</a:t>
            </a:r>
            <a:r>
              <a:rPr lang="en-US" sz="1400" dirty="0" err="1" smtClean="0"/>
              <a:t>ocal</a:t>
            </a:r>
            <a:r>
              <a:rPr lang="en-US" sz="1400" dirty="0" smtClean="0"/>
              <a:t> </a:t>
            </a:r>
            <a:r>
              <a:rPr lang="en-US" sz="1400" dirty="0" err="1" smtClean="0"/>
              <a:t>trilateration</a:t>
            </a:r>
            <a:r>
              <a:rPr lang="en-US" sz="1400" dirty="0" smtClean="0"/>
              <a:t> process.</a:t>
            </a:r>
          </a:p>
        </p:txBody>
      </p:sp>
      <p:sp>
        <p:nvSpPr>
          <p:cNvPr id="6" name="TextBox 5"/>
          <p:cNvSpPr txBox="1"/>
          <p:nvPr/>
        </p:nvSpPr>
        <p:spPr>
          <a:xfrm>
            <a:off x="274638" y="3065462"/>
            <a:ext cx="3543300" cy="1200329"/>
          </a:xfrm>
          <a:prstGeom prst="rect">
            <a:avLst/>
          </a:prstGeom>
          <a:noFill/>
        </p:spPr>
        <p:txBody>
          <a:bodyPr wrap="square" rtlCol="0">
            <a:spAutoFit/>
          </a:bodyPr>
          <a:lstStyle/>
          <a:p>
            <a:pPr algn="just"/>
            <a:r>
              <a:rPr lang="tr-TR" sz="1600" u="sng" dirty="0" smtClean="0"/>
              <a:t>1)</a:t>
            </a:r>
            <a:r>
              <a:rPr lang="en-US" sz="1600" u="sng" dirty="0" smtClean="0"/>
              <a:t>Local </a:t>
            </a:r>
            <a:r>
              <a:rPr lang="en-US" sz="1600" u="sng" dirty="0" err="1" smtClean="0"/>
              <a:t>Trilateration</a:t>
            </a:r>
            <a:endParaRPr lang="en-US" sz="1600" u="sng" dirty="0" smtClean="0"/>
          </a:p>
          <a:p>
            <a:pPr algn="just"/>
            <a:endParaRPr lang="en-US" sz="1400" dirty="0" smtClean="0"/>
          </a:p>
          <a:p>
            <a:pPr algn="just"/>
            <a:r>
              <a:rPr lang="tr-TR" sz="1400" dirty="0" smtClean="0"/>
              <a:t>This process calculates the position </a:t>
            </a:r>
            <a:r>
              <a:rPr lang="en-US" sz="1400" dirty="0" smtClean="0"/>
              <a:t>data</a:t>
            </a:r>
            <a:r>
              <a:rPr lang="tr-TR" sz="1400" dirty="0" smtClean="0"/>
              <a:t> for</a:t>
            </a:r>
            <a:r>
              <a:rPr lang="en-US" sz="1400" dirty="0" smtClean="0"/>
              <a:t> the agents which don’t have position sensors</a:t>
            </a:r>
            <a:r>
              <a:rPr lang="tr-TR" sz="1400" dirty="0" smtClean="0"/>
              <a:t>  by using local neighbors.</a:t>
            </a:r>
            <a:endParaRPr lang="tr-TR" sz="1400" dirty="0"/>
          </a:p>
        </p:txBody>
      </p:sp>
      <p:sp>
        <p:nvSpPr>
          <p:cNvPr id="7" name="TextBox 6"/>
          <p:cNvSpPr txBox="1"/>
          <p:nvPr/>
        </p:nvSpPr>
        <p:spPr>
          <a:xfrm>
            <a:off x="1563687" y="1722437"/>
            <a:ext cx="5942652" cy="369332"/>
          </a:xfrm>
          <a:prstGeom prst="rect">
            <a:avLst/>
          </a:prstGeom>
          <a:noFill/>
        </p:spPr>
        <p:txBody>
          <a:bodyPr wrap="none" rtlCol="0">
            <a:spAutoFit/>
          </a:bodyPr>
          <a:lstStyle/>
          <a:p>
            <a:r>
              <a:rPr lang="en-US" dirty="0" smtClean="0"/>
              <a:t>Local positioning system is composed of two main parts.</a:t>
            </a:r>
            <a:endParaRPr lang="tr-TR" dirty="0"/>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5488</TotalTime>
  <Words>2134</Words>
  <Application>Microsoft Office PowerPoint</Application>
  <PresentationFormat>On-screen Show (4:3)</PresentationFormat>
  <Paragraphs>382</Paragraphs>
  <Slides>34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Flow</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33</vt:lpstr>
      <vt:lpstr>Formation Control System</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384</cp:revision>
  <cp:lastPrinted>2013-02-15T02:19:28Z</cp:lastPrinted>
  <dcterms:created xsi:type="dcterms:W3CDTF">2013-02-15T04:31:56Z</dcterms:created>
  <dcterms:modified xsi:type="dcterms:W3CDTF">2016-05-14T14:05:14Z</dcterms:modified>
</cp:coreProperties>
</file>